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4"/>
  </p:notesMasterIdLst>
  <p:handoutMasterIdLst>
    <p:handoutMasterId r:id="rId25"/>
  </p:handoutMasterIdLst>
  <p:sldIdLst>
    <p:sldId id="258" r:id="rId2"/>
    <p:sldId id="259" r:id="rId3"/>
    <p:sldId id="261" r:id="rId4"/>
    <p:sldId id="270" r:id="rId5"/>
    <p:sldId id="272" r:id="rId6"/>
    <p:sldId id="273" r:id="rId7"/>
    <p:sldId id="277" r:id="rId8"/>
    <p:sldId id="271" r:id="rId9"/>
    <p:sldId id="278" r:id="rId10"/>
    <p:sldId id="276" r:id="rId11"/>
    <p:sldId id="262" r:id="rId12"/>
    <p:sldId id="279" r:id="rId13"/>
    <p:sldId id="281" r:id="rId14"/>
    <p:sldId id="282" r:id="rId15"/>
    <p:sldId id="283" r:id="rId16"/>
    <p:sldId id="284" r:id="rId17"/>
    <p:sldId id="264" r:id="rId18"/>
    <p:sldId id="285" r:id="rId19"/>
    <p:sldId id="267" r:id="rId20"/>
    <p:sldId id="268" r:id="rId21"/>
    <p:sldId id="286" r:id="rId22"/>
    <p:sldId id="28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766"/>
    <a:srgbClr val="6DB6AB"/>
    <a:srgbClr val="01999C"/>
    <a:srgbClr val="00AFCC"/>
    <a:srgbClr val="59595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708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C3788-AF23-4201-9E27-4091D6F8534B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DB924-4D22-454C-8E13-AF399D3B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695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E64CA-149A-4BC7-859F-22662D6A9FED}" type="datetimeFigureOut">
              <a:rPr lang="pt-BR" smtClean="0"/>
              <a:t>05/03/2020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936CC-07FA-40F4-98DE-27FF45D11D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66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jaetico.com.br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jaetico.com.br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4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8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Obje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  <p:sp>
        <p:nvSpPr>
          <p:cNvPr id="3" name="Retângulo 2">
            <a:hlinkClick r:id="" action="ppaction://hlinkshowjump?jump=previousslide"/>
          </p:cNvPr>
          <p:cNvSpPr/>
          <p:nvPr userDrawn="1"/>
        </p:nvSpPr>
        <p:spPr>
          <a:xfrm>
            <a:off x="78422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826770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" action="ppaction://hlinkshowjump?jump=nextslide"/>
          </p:cNvPr>
          <p:cNvSpPr/>
          <p:nvPr userDrawn="1"/>
        </p:nvSpPr>
        <p:spPr>
          <a:xfrm>
            <a:off x="86931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hlinkClick r:id="rId3"/>
          </p:cNvPr>
          <p:cNvSpPr/>
          <p:nvPr userDrawn="1"/>
        </p:nvSpPr>
        <p:spPr>
          <a:xfrm>
            <a:off x="3600450" y="6381750"/>
            <a:ext cx="1822450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" action="ppaction://hlinkshowjump?jump=previousslide"/>
          </p:cNvPr>
          <p:cNvSpPr/>
          <p:nvPr userDrawn="1"/>
        </p:nvSpPr>
        <p:spPr>
          <a:xfrm>
            <a:off x="8070846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" action="ppaction://hlinkshowjump?jump=nextslide"/>
          </p:cNvPr>
          <p:cNvSpPr/>
          <p:nvPr userDrawn="1"/>
        </p:nvSpPr>
        <p:spPr>
          <a:xfrm>
            <a:off x="86931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367200" y="1735200"/>
            <a:ext cx="8172000" cy="45720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 marL="16002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 marL="20574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4040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íde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8634412" y="6464928"/>
            <a:ext cx="58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04A5568-B9F3-42B1-AA00-FE1BF7E31241}" type="slidenum">
              <a:rPr lang="pt-BR" sz="1400" smtClean="0">
                <a:solidFill>
                  <a:srgbClr val="585858"/>
                </a:solidFill>
                <a:latin typeface="Arial Narrow" panose="020B0606020202030204" pitchFamily="34" charset="0"/>
              </a:rPr>
              <a:pPr algn="ctr"/>
              <a:t>‹nº›</a:t>
            </a:fld>
            <a:endParaRPr lang="pt-BR" sz="1600" dirty="0">
              <a:solidFill>
                <a:srgbClr val="585858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tângulo 8">
            <a:hlinkClick r:id="rId3"/>
          </p:cNvPr>
          <p:cNvSpPr/>
          <p:nvPr userDrawn="1"/>
        </p:nvSpPr>
        <p:spPr>
          <a:xfrm>
            <a:off x="5423089" y="6469774"/>
            <a:ext cx="26477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  <a:prstGeom prst="rect">
            <a:avLst/>
          </a:prstGeom>
        </p:spPr>
        <p:txBody>
          <a:bodyPr/>
          <a:lstStyle>
            <a:lvl1pPr>
              <a:buClr>
                <a:srgbClr val="EBC766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EBC766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EBC766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EBC766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EBC766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>
            <a:hlinkClick r:id="" action="ppaction://hlinkshowjump?jump=previousslide"/>
          </p:cNvPr>
          <p:cNvSpPr/>
          <p:nvPr userDrawn="1"/>
        </p:nvSpPr>
        <p:spPr>
          <a:xfrm>
            <a:off x="8070846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hlinkClick r:id="" action="ppaction://hlinkshowjump?jump=nextslide"/>
          </p:cNvPr>
          <p:cNvSpPr/>
          <p:nvPr userDrawn="1"/>
        </p:nvSpPr>
        <p:spPr>
          <a:xfrm>
            <a:off x="86931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05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35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6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65F0448-6D6B-4184-9E5E-546ED0913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74075"/>
            <a:ext cx="8312727" cy="4863523"/>
          </a:xfrm>
          <a:prstGeom prst="rect">
            <a:avLst/>
          </a:prstGeom>
        </p:spPr>
      </p:pic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Migrações internas regionais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D673E8D7-A5C0-4082-A7CD-984069B623F0}"/>
              </a:ext>
            </a:extLst>
          </p:cNvPr>
          <p:cNvSpPr/>
          <p:nvPr/>
        </p:nvSpPr>
        <p:spPr>
          <a:xfrm rot="16200000">
            <a:off x="7223778" y="2660843"/>
            <a:ext cx="3122738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gary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yim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Shutterstock</a:t>
            </a:r>
            <a:endParaRPr lang="pt-BR" sz="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525DD60-C1FB-4EDE-885A-D3F8B11EE58B}"/>
              </a:ext>
            </a:extLst>
          </p:cNvPr>
          <p:cNvSpPr/>
          <p:nvPr/>
        </p:nvSpPr>
        <p:spPr>
          <a:xfrm>
            <a:off x="415636" y="1502485"/>
            <a:ext cx="8312727" cy="1365728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rebuchet MS" panose="020B0603020202020204" pitchFamily="34" charset="0"/>
              </a:rPr>
              <a:t>Na imagem, Brasília. A construção da nova capital federal mobilizou muitos trabalhadores de várias regiões do país.</a:t>
            </a:r>
          </a:p>
        </p:txBody>
      </p:sp>
    </p:spTree>
    <p:extLst>
      <p:ext uri="{BB962C8B-B14F-4D97-AF65-F5344CB8AC3E}">
        <p14:creationId xmlns:p14="http://schemas.microsoft.com/office/powerpoint/2010/main" val="14531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Migrações internas regionais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09BE005-EBE5-4275-84D6-011AFE9BE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737" y="1112801"/>
            <a:ext cx="5266126" cy="515251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79728000-4B21-493A-B55B-2B0CCD831CBE}"/>
              </a:ext>
            </a:extLst>
          </p:cNvPr>
          <p:cNvSpPr/>
          <p:nvPr/>
        </p:nvSpPr>
        <p:spPr>
          <a:xfrm rot="16200000">
            <a:off x="6612685" y="3523607"/>
            <a:ext cx="466370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OLIVEIRA, Ariovaldo Umbelino de.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Amaz™nia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 monopólio, expropriação e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confl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itos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. Campinas: Papirus, 1989. (Adaptado.)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5A21CD6-C16B-4748-A907-AA85969A58CB}"/>
              </a:ext>
            </a:extLst>
          </p:cNvPr>
          <p:cNvSpPr/>
          <p:nvPr/>
        </p:nvSpPr>
        <p:spPr>
          <a:xfrm>
            <a:off x="541096" y="2946600"/>
            <a:ext cx="28061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 mapa destaca as principais rodovias de integração, iniciadas ou finalizadas durante o regime militar.</a:t>
            </a:r>
          </a:p>
        </p:txBody>
      </p:sp>
    </p:spTree>
    <p:extLst>
      <p:ext uri="{BB962C8B-B14F-4D97-AF65-F5344CB8AC3E}">
        <p14:creationId xmlns:p14="http://schemas.microsoft.com/office/powerpoint/2010/main" val="7382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Migrações internas regionais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79728000-4B21-493A-B55B-2B0CCD831CBE}"/>
              </a:ext>
            </a:extLst>
          </p:cNvPr>
          <p:cNvSpPr/>
          <p:nvPr/>
        </p:nvSpPr>
        <p:spPr>
          <a:xfrm rot="16200000">
            <a:off x="6595907" y="3649442"/>
            <a:ext cx="466370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FERREIRA, Graça Maria Lemos. Atlas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geográfi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co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 espaço mundial. São Paulo: Moderna, 2013.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5A21CD6-C16B-4748-A907-AA85969A58CB}"/>
              </a:ext>
            </a:extLst>
          </p:cNvPr>
          <p:cNvSpPr/>
          <p:nvPr/>
        </p:nvSpPr>
        <p:spPr>
          <a:xfrm>
            <a:off x="339234" y="2196650"/>
            <a:ext cx="34048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 mapa mostra que os deslocamentos populacionais a partir dos anos 1970 para o Centro-Oeste e o Norte do país deixaram um percentual expressivo de migrantes em vários municípios dessas regiões. A expansão da fronteira agrícola nessas porções do território brasileiro insere-se nesse processo.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8CAFDCE-8C1A-4459-B775-0708A09B6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268" y="1284085"/>
            <a:ext cx="4932589" cy="49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Migração rural-urbana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6F76BE6D-0B54-4A51-A3F4-C74BDC49498A}"/>
              </a:ext>
            </a:extLst>
          </p:cNvPr>
          <p:cNvSpPr/>
          <p:nvPr/>
        </p:nvSpPr>
        <p:spPr>
          <a:xfrm>
            <a:off x="526048" y="1434517"/>
            <a:ext cx="8104146" cy="1410929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A migração campo-cidade teve início ainda na primeira metade do século XX como consequência da crise do modelo agroexportador representado pelas exportações do café. 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D8991C99-5817-445C-B4EC-94086B98AAF2}"/>
              </a:ext>
            </a:extLst>
          </p:cNvPr>
          <p:cNvSpPr/>
          <p:nvPr/>
        </p:nvSpPr>
        <p:spPr>
          <a:xfrm>
            <a:off x="526048" y="3028136"/>
            <a:ext cx="8104146" cy="2969992"/>
          </a:xfrm>
          <a:prstGeom prst="roundRect">
            <a:avLst/>
          </a:prstGeom>
          <a:noFill/>
          <a:ln w="28575">
            <a:solidFill>
              <a:srgbClr val="EBC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população rural brasileira intensificou o deslocamento para as cidades a partir da década de 1960. </a:t>
            </a:r>
          </a:p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Esse movimento populacional, denominado êxodo rural, ocorreu </a:t>
            </a: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de modo muito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intenso e em um período </a:t>
            </a: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relativamente curto.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xmlns="" id="{561A9FA7-75BC-46F1-8549-C5B0E13BC637}"/>
              </a:ext>
            </a:extLst>
          </p:cNvPr>
          <p:cNvSpPr/>
          <p:nvPr/>
        </p:nvSpPr>
        <p:spPr>
          <a:xfrm rot="10800000">
            <a:off x="6365965" y="2775589"/>
            <a:ext cx="1953706" cy="278674"/>
          </a:xfrm>
          <a:prstGeom prst="triangle">
            <a:avLst/>
          </a:prstGeom>
          <a:solidFill>
            <a:srgbClr val="F6E2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0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Migração rural-urbana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6F76BE6D-0B54-4A51-A3F4-C74BDC49498A}"/>
              </a:ext>
            </a:extLst>
          </p:cNvPr>
          <p:cNvSpPr/>
          <p:nvPr/>
        </p:nvSpPr>
        <p:spPr>
          <a:xfrm>
            <a:off x="526048" y="1434517"/>
            <a:ext cx="8104146" cy="1410929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A migração campo-cidade teve início ainda na primeira metade do século XX como consequência da crise do modelo agroexportador representado pelas exportações do café. 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D8991C99-5817-445C-B4EC-94086B98AAF2}"/>
              </a:ext>
            </a:extLst>
          </p:cNvPr>
          <p:cNvSpPr/>
          <p:nvPr/>
        </p:nvSpPr>
        <p:spPr>
          <a:xfrm>
            <a:off x="526048" y="3028136"/>
            <a:ext cx="8104146" cy="2969992"/>
          </a:xfrm>
          <a:prstGeom prst="roundRect">
            <a:avLst/>
          </a:prstGeom>
          <a:noFill/>
          <a:ln w="28575">
            <a:solidFill>
              <a:srgbClr val="EBC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chegada às cidades desse novo e amplo contingente de moradores foi um dos fatores do crescimento urbano acelerado, desordenado e carente de infraestrutura, marcas da urbanização brasileira da segunda metade do século XX.</a:t>
            </a:r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xmlns="" id="{561A9FA7-75BC-46F1-8549-C5B0E13BC637}"/>
              </a:ext>
            </a:extLst>
          </p:cNvPr>
          <p:cNvSpPr/>
          <p:nvPr/>
        </p:nvSpPr>
        <p:spPr>
          <a:xfrm rot="10800000">
            <a:off x="6365965" y="2775589"/>
            <a:ext cx="1953706" cy="278674"/>
          </a:xfrm>
          <a:prstGeom prst="triangle">
            <a:avLst/>
          </a:prstGeom>
          <a:solidFill>
            <a:srgbClr val="F6E2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2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Movimentos pendulares e transumância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5BDF2B5F-D754-46CB-AE4D-38CF6EFB651A}"/>
              </a:ext>
            </a:extLst>
          </p:cNvPr>
          <p:cNvSpPr/>
          <p:nvPr/>
        </p:nvSpPr>
        <p:spPr>
          <a:xfrm>
            <a:off x="526048" y="1375795"/>
            <a:ext cx="8104146" cy="1469652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O deslocamento dos habitantes da zona rural para as cidades fez surgir um novo grupo social: os boias-frias, que moram nas cidades, mas trabalham no campo, como mão de obra temporária (contratados nos períodos de plantio e de colheita). 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4474AB2D-3A9F-4C33-843B-ECA0BF26CB50}"/>
              </a:ext>
            </a:extLst>
          </p:cNvPr>
          <p:cNvSpPr/>
          <p:nvPr/>
        </p:nvSpPr>
        <p:spPr>
          <a:xfrm>
            <a:off x="526048" y="3028136"/>
            <a:ext cx="8104146" cy="2969992"/>
          </a:xfrm>
          <a:prstGeom prst="roundRect">
            <a:avLst/>
          </a:prstGeom>
          <a:noFill/>
          <a:ln w="28575">
            <a:solidFill>
              <a:srgbClr val="EBC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maioria desses trabalhadores reside na periferia das cidades, partindo em caminhões ou ônibus precários para os locais de trabalho, na zona rural. </a:t>
            </a:r>
          </a:p>
          <a:p>
            <a:pPr algn="ctr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Encerrado o dia, os boias-frias são levados de volta à cidade. Muitos não têm vínculos empregatícios formais e recebem por dia de trabalho. </a:t>
            </a:r>
          </a:p>
          <a:p>
            <a:pPr algn="ctr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Esse deslocamento diário caracteriza um </a:t>
            </a:r>
            <a:r>
              <a:rPr lang="pt-BR" sz="1600" b="1" dirty="0">
                <a:solidFill>
                  <a:srgbClr val="EBC766"/>
                </a:solidFill>
                <a:latin typeface="Trebuchet MS" panose="020B0603020202020204" pitchFamily="34" charset="0"/>
              </a:rPr>
              <a:t>movimento pendular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(“vai e volta”), que ocorre com mais vigor durante os períodos de colheita (ou safra).</a:t>
            </a:r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xmlns="" id="{ADC7B274-9570-42E9-B707-6442E5262CDB}"/>
              </a:ext>
            </a:extLst>
          </p:cNvPr>
          <p:cNvSpPr/>
          <p:nvPr/>
        </p:nvSpPr>
        <p:spPr>
          <a:xfrm rot="10800000">
            <a:off x="6365965" y="2775589"/>
            <a:ext cx="1953706" cy="278674"/>
          </a:xfrm>
          <a:prstGeom prst="triangle">
            <a:avLst/>
          </a:prstGeom>
          <a:solidFill>
            <a:srgbClr val="F6E2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8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Movimentos pendulares e transumância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5BDF2B5F-D754-46CB-AE4D-38CF6EFB651A}"/>
              </a:ext>
            </a:extLst>
          </p:cNvPr>
          <p:cNvSpPr/>
          <p:nvPr/>
        </p:nvSpPr>
        <p:spPr>
          <a:xfrm>
            <a:off x="526048" y="1375795"/>
            <a:ext cx="8104146" cy="1469652"/>
          </a:xfrm>
          <a:prstGeom prst="round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O deslocamento dos habitantes da zona rural para as cidades fez surgir um novo grupo social: os boias-frias, que moram nas cidades, mas trabalham no campo, como mão de obra temporária (contratados nos períodos de plantio e de colheita). 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4474AB2D-3A9F-4C33-843B-ECA0BF26CB50}"/>
              </a:ext>
            </a:extLst>
          </p:cNvPr>
          <p:cNvSpPr/>
          <p:nvPr/>
        </p:nvSpPr>
        <p:spPr>
          <a:xfrm>
            <a:off x="526048" y="3028136"/>
            <a:ext cx="8104146" cy="2969992"/>
          </a:xfrm>
          <a:prstGeom prst="roundRect">
            <a:avLst/>
          </a:prstGeom>
          <a:noFill/>
          <a:ln w="28575">
            <a:solidFill>
              <a:srgbClr val="EBC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</a:t>
            </a:r>
            <a:r>
              <a:rPr lang="pt-BR" sz="1600" b="1" dirty="0">
                <a:solidFill>
                  <a:srgbClr val="EBC766"/>
                </a:solidFill>
                <a:latin typeface="Trebuchet MS" panose="020B0603020202020204" pitchFamily="34" charset="0"/>
              </a:rPr>
              <a:t>transumância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caracteriza-se pelo deslocamento sazonal de contingentes populacionais também em dois sentidos (“vai e volta”), em ciclos mais longos. </a:t>
            </a:r>
          </a:p>
          <a:p>
            <a:pPr algn="ctr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Um exemplo ocorre entre as regiões Nordeste e Sudeste. Durante determinada época do ano, trabalhadores rurais deslocam-se da região Nordeste para áreas canavieiras do estado de São Paulo. Trabalham durante os meses da colheita da cana-de-açúcar e retornam para seus estados de origem no fim da safra.</a:t>
            </a:r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xmlns="" id="{ADC7B274-9570-42E9-B707-6442E5262CDB}"/>
              </a:ext>
            </a:extLst>
          </p:cNvPr>
          <p:cNvSpPr/>
          <p:nvPr/>
        </p:nvSpPr>
        <p:spPr>
          <a:xfrm rot="10800000">
            <a:off x="6365965" y="2775589"/>
            <a:ext cx="1953706" cy="278674"/>
          </a:xfrm>
          <a:prstGeom prst="triangle">
            <a:avLst/>
          </a:prstGeom>
          <a:solidFill>
            <a:srgbClr val="F6E2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2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Os imigrantes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7A730AA-0234-498E-B2B9-FC8C13E6A16F}"/>
              </a:ext>
            </a:extLst>
          </p:cNvPr>
          <p:cNvSpPr/>
          <p:nvPr/>
        </p:nvSpPr>
        <p:spPr>
          <a:xfrm>
            <a:off x="338521" y="2231472"/>
            <a:ext cx="2740404" cy="3892492"/>
          </a:xfrm>
          <a:prstGeom prst="rect">
            <a:avLst/>
          </a:prstGeom>
          <a:solidFill>
            <a:srgbClr val="EBC76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EBC766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Chegada da família real portuguesa ao Brasil;</a:t>
            </a:r>
          </a:p>
          <a:p>
            <a:pPr marL="285750" indent="-285750">
              <a:buClr>
                <a:srgbClr val="EBC766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Imperador dom João VI incentivou a vinda de açorianos;</a:t>
            </a:r>
          </a:p>
          <a:p>
            <a:pPr marL="285750" indent="-285750">
              <a:buClr>
                <a:srgbClr val="EBC766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Suíços e alemães receberam benefícios para que se deslocassem para o Brasil;</a:t>
            </a:r>
          </a:p>
          <a:p>
            <a:pPr marL="285750" indent="-285750">
              <a:buClr>
                <a:srgbClr val="EBC766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Europa: Desemprego e guerras.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653A341E-FB33-4FAC-9802-E5F903451803}"/>
              </a:ext>
            </a:extLst>
          </p:cNvPr>
          <p:cNvSpPr/>
          <p:nvPr/>
        </p:nvSpPr>
        <p:spPr>
          <a:xfrm>
            <a:off x="3175234" y="2231472"/>
            <a:ext cx="2740404" cy="3892492"/>
          </a:xfrm>
          <a:prstGeom prst="rect">
            <a:avLst/>
          </a:prstGeom>
          <a:solidFill>
            <a:srgbClr val="EBC76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EBC766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Considerada como a fase que mais atraiu imigrantes;</a:t>
            </a:r>
          </a:p>
          <a:p>
            <a:pPr marL="285750" indent="-285750">
              <a:buClr>
                <a:srgbClr val="EBC766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Aumento da produção de café no Brasil para atender à demanda externa;</a:t>
            </a:r>
          </a:p>
          <a:p>
            <a:pPr marL="285750" indent="-285750">
              <a:buClr>
                <a:srgbClr val="EBC766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Fim do regime escravista;</a:t>
            </a:r>
          </a:p>
          <a:p>
            <a:pPr marL="285750" indent="-285750">
              <a:buClr>
                <a:srgbClr val="EBC766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Chegada dos imigrantes italianos;</a:t>
            </a:r>
          </a:p>
          <a:p>
            <a:pPr marL="285750" indent="-285750">
              <a:buClr>
                <a:srgbClr val="EBC766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“Escravidão por dívida”.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F59E2CFF-819C-4F95-9C32-A66C1EEC578B}"/>
              </a:ext>
            </a:extLst>
          </p:cNvPr>
          <p:cNvSpPr/>
          <p:nvPr/>
        </p:nvSpPr>
        <p:spPr>
          <a:xfrm>
            <a:off x="338521" y="1409350"/>
            <a:ext cx="2740404" cy="729843"/>
          </a:xfrm>
          <a:prstGeom prst="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Primeira fase 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(1808-1850)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ED8EEF7C-CEB1-4BD5-B633-D656C70506F0}"/>
              </a:ext>
            </a:extLst>
          </p:cNvPr>
          <p:cNvSpPr/>
          <p:nvPr/>
        </p:nvSpPr>
        <p:spPr>
          <a:xfrm>
            <a:off x="3175234" y="1409350"/>
            <a:ext cx="2740404" cy="729843"/>
          </a:xfrm>
          <a:prstGeom prst="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Segunda fase 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(1850-1930)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39BBBE9C-6CFD-4AF1-9510-8761F550ACF4}"/>
              </a:ext>
            </a:extLst>
          </p:cNvPr>
          <p:cNvSpPr/>
          <p:nvPr/>
        </p:nvSpPr>
        <p:spPr>
          <a:xfrm>
            <a:off x="5997965" y="2231472"/>
            <a:ext cx="2740404" cy="3892492"/>
          </a:xfrm>
          <a:prstGeom prst="rect">
            <a:avLst/>
          </a:prstGeom>
          <a:solidFill>
            <a:srgbClr val="EBC76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EBC766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1930: Instabilidade política e econômica;</a:t>
            </a:r>
          </a:p>
          <a:p>
            <a:pPr marL="285750" indent="-285750">
              <a:buClr>
                <a:srgbClr val="EBC766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Lei de Cotas de Imigração;</a:t>
            </a:r>
          </a:p>
          <a:p>
            <a:pPr marL="285750" indent="-285750">
              <a:buClr>
                <a:srgbClr val="EBC766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II Guerra Mundial interrompeu o deslocamento;</a:t>
            </a:r>
          </a:p>
          <a:p>
            <a:pPr marL="285750" indent="-285750">
              <a:buClr>
                <a:srgbClr val="EBC766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Atualmente: imigrantes asiáticos, africanos e sul-americanos.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538ADDF-7E30-4DAE-B0DE-4610982CE507}"/>
              </a:ext>
            </a:extLst>
          </p:cNvPr>
          <p:cNvSpPr/>
          <p:nvPr/>
        </p:nvSpPr>
        <p:spPr>
          <a:xfrm>
            <a:off x="5997965" y="1409350"/>
            <a:ext cx="2740404" cy="729843"/>
          </a:xfrm>
          <a:prstGeom prst="rect">
            <a:avLst/>
          </a:prstGeom>
          <a:solidFill>
            <a:srgbClr val="EBC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Terceira fase </a:t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(de 1930 - atual)</a:t>
            </a:r>
          </a:p>
        </p:txBody>
      </p:sp>
    </p:spTree>
    <p:extLst>
      <p:ext uri="{BB962C8B-B14F-4D97-AF65-F5344CB8AC3E}">
        <p14:creationId xmlns:p14="http://schemas.microsoft.com/office/powerpoint/2010/main" val="228457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Os imigrantes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9961FE8-46BC-4690-871E-92316B333C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70"/>
          <a:stretch/>
        </p:blipFill>
        <p:spPr>
          <a:xfrm>
            <a:off x="463262" y="2049640"/>
            <a:ext cx="8312727" cy="3050998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7D0165B5-0D53-496D-A76D-AAEC4734F7DA}"/>
              </a:ext>
            </a:extLst>
          </p:cNvPr>
          <p:cNvSpPr/>
          <p:nvPr/>
        </p:nvSpPr>
        <p:spPr>
          <a:xfrm>
            <a:off x="4148739" y="5073639"/>
            <a:ext cx="466370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Fonte: RIBEIRO, Darcy. O povo brasileiro: a formação e o sentido do Brasil. São Paulo: Companhia das Letras, 1995.</a:t>
            </a:r>
          </a:p>
        </p:txBody>
      </p:sp>
    </p:spTree>
    <p:extLst>
      <p:ext uri="{BB962C8B-B14F-4D97-AF65-F5344CB8AC3E}">
        <p14:creationId xmlns:p14="http://schemas.microsoft.com/office/powerpoint/2010/main" val="3215103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Os imigrantes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9377CA0-FF19-46B0-901E-9D8ABB962E2B}"/>
              </a:ext>
            </a:extLst>
          </p:cNvPr>
          <p:cNvSpPr/>
          <p:nvPr/>
        </p:nvSpPr>
        <p:spPr>
          <a:xfrm>
            <a:off x="486576" y="1110736"/>
            <a:ext cx="3643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EBC766"/>
                </a:solidFill>
                <a:latin typeface="Trebuchet MS" panose="020B0603020202020204" pitchFamily="34" charset="0"/>
              </a:rPr>
              <a:t>Principais grupos imigratórios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32DC315-48BC-4611-A019-12E88289D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15" y="1766542"/>
            <a:ext cx="6998970" cy="409670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01000AEA-C164-4AB7-BE08-DA7C9AFFBBA6}"/>
              </a:ext>
            </a:extLst>
          </p:cNvPr>
          <p:cNvSpPr/>
          <p:nvPr/>
        </p:nvSpPr>
        <p:spPr>
          <a:xfrm>
            <a:off x="4129689" y="6026139"/>
            <a:ext cx="466370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Adaptado de: IBGE. Disponível em: &lt;brasil500anos.ibge.gov.br/estatisticas-do-povoamento.html&gt;. Acesso em: 16 maio 2018.</a:t>
            </a:r>
          </a:p>
        </p:txBody>
      </p:sp>
    </p:spTree>
    <p:extLst>
      <p:ext uri="{BB962C8B-B14F-4D97-AF65-F5344CB8AC3E}">
        <p14:creationId xmlns:p14="http://schemas.microsoft.com/office/powerpoint/2010/main" val="58483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xmlns="" id="{F77939D8-7097-43F4-A8F6-2673E32420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200" y="1735200"/>
            <a:ext cx="8172000" cy="4572000"/>
          </a:xfrm>
        </p:spPr>
        <p:txBody>
          <a:bodyPr/>
          <a:lstStyle/>
          <a:p>
            <a:pPr algn="just"/>
            <a:r>
              <a:rPr lang="pt-BR" dirty="0" err="1"/>
              <a:t>Identiﬁcar</a:t>
            </a:r>
            <a:r>
              <a:rPr lang="pt-BR" dirty="0"/>
              <a:t> as migrações internas regionais no Brasil.</a:t>
            </a:r>
          </a:p>
          <a:p>
            <a:pPr algn="just"/>
            <a:r>
              <a:rPr lang="pt-BR" dirty="0"/>
              <a:t>Reconhecer processos migratórios brasileiros ao longo do século XX.</a:t>
            </a:r>
          </a:p>
          <a:p>
            <a:pPr algn="just"/>
            <a:r>
              <a:rPr lang="pt-BR" dirty="0"/>
              <a:t>Explicar causas e consequências do êxodo rural.</a:t>
            </a:r>
          </a:p>
          <a:p>
            <a:pPr algn="just"/>
            <a:r>
              <a:rPr lang="pt-BR" dirty="0" err="1"/>
              <a:t>Deﬁnir</a:t>
            </a:r>
            <a:r>
              <a:rPr lang="pt-BR" dirty="0"/>
              <a:t> movimentos migratórios pendulares e transumância.</a:t>
            </a:r>
          </a:p>
          <a:p>
            <a:pPr algn="just"/>
            <a:r>
              <a:rPr lang="pt-BR" dirty="0" err="1"/>
              <a:t>Identiﬁcar</a:t>
            </a:r>
            <a:r>
              <a:rPr lang="pt-BR" dirty="0"/>
              <a:t> diferentes correntes imigratórias brasileiras.</a:t>
            </a:r>
          </a:p>
          <a:p>
            <a:pPr algn="just"/>
            <a:r>
              <a:rPr lang="pt-BR" dirty="0"/>
              <a:t>Reconhecer as principais características da emigração brasileira, bem como o destino de brasileiros no exterior.</a:t>
            </a:r>
          </a:p>
        </p:txBody>
      </p:sp>
    </p:spTree>
    <p:extLst>
      <p:ext uri="{BB962C8B-B14F-4D97-AF65-F5344CB8AC3E}">
        <p14:creationId xmlns:p14="http://schemas.microsoft.com/office/powerpoint/2010/main" val="4971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Movimentos emigratórios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E29E221-FC87-4258-AA45-E295AE1F2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429577"/>
            <a:ext cx="8312727" cy="443699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8E27207F-7A3F-4B48-8EB6-C742748C1E8F}"/>
              </a:ext>
            </a:extLst>
          </p:cNvPr>
          <p:cNvSpPr/>
          <p:nvPr/>
        </p:nvSpPr>
        <p:spPr>
          <a:xfrm>
            <a:off x="4157507" y="5982900"/>
            <a:ext cx="46637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Fonte: Receita Federal. Disponível em: &lt;https://g1.globo.com/economia/noticia/ com-a-crise-dispara-a-quantidade-de-brasileiros-que-desistem-de-viver-no-brasil.ghtml&gt;. Acesso em: 5 mar. 2018.</a:t>
            </a:r>
          </a:p>
        </p:txBody>
      </p:sp>
    </p:spTree>
    <p:extLst>
      <p:ext uri="{BB962C8B-B14F-4D97-AF65-F5344CB8AC3E}">
        <p14:creationId xmlns:p14="http://schemas.microsoft.com/office/powerpoint/2010/main" val="3217247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600" b="1" dirty="0" smtClean="0">
                <a:latin typeface="Arial Narrow" panose="020B0606020202030204" pitchFamily="34" charset="0"/>
              </a:rPr>
              <a:t>O</a:t>
            </a:r>
            <a:r>
              <a:rPr lang="pt-BR" sz="1600" b="1" dirty="0">
                <a:latin typeface="Arial Narrow" panose="020B0606020202030204" pitchFamily="34" charset="0"/>
              </a:rPr>
              <a:t> quadro atual das migrações no Brasil, no entanto, parece apresentar o esgotamento dessa migração em massa. Com os centros urbanos – sobretudo Rio de Janeiro e São Paulo – completamente saturados e repletos de problemas sociais, não há mais um grande atrativo nessas cidades para a recepção de novos migrantes.  Além disso, há em processo uma desconcentração industrial no país, o que vem colaborando para um gradativo reordenamento dos fluxos migratórios.</a:t>
            </a:r>
          </a:p>
          <a:p>
            <a:r>
              <a:rPr lang="pt-BR" sz="2000" dirty="0">
                <a:latin typeface="Arial Narrow" panose="020B0606020202030204" pitchFamily="34" charset="0"/>
              </a:rPr>
              <a:t>Dessa forma, a região Nordeste – antes a principal origem das migrações internas – apresentou um saldo positivo em relação ao número de pessoas que imigraram ao número de pessoas que emigraram durante a primeira década do século XXI.</a:t>
            </a:r>
          </a:p>
          <a:p>
            <a:r>
              <a:rPr lang="pt-BR" sz="2000" dirty="0">
                <a:latin typeface="Arial Narrow" panose="020B0606020202030204" pitchFamily="34" charset="0"/>
              </a:rPr>
              <a:t>Assim, segundo o Censo do IBGE de 2010, essa foi a única região a apresentar um saldo positivo de migrantes nos últimos anos. As regiões Sul, Centro-Oeste e Norte, segundo os mesmos dados, permaneceram praticamente estáveis e a região Sudeste tornou-se a grande “exportadora” de pessoas.</a:t>
            </a:r>
          </a:p>
          <a:p>
            <a:r>
              <a:rPr lang="pt-BR" sz="2000" dirty="0">
                <a:latin typeface="Arial Narrow" panose="020B0606020202030204" pitchFamily="34" charset="0"/>
              </a:rPr>
              <a:t>Essa configuração representa, além da descentralização industrial brasileira, o </a:t>
            </a:r>
            <a:r>
              <a:rPr lang="pt-BR" sz="2000" i="1" dirty="0">
                <a:latin typeface="Arial Narrow" panose="020B0606020202030204" pitchFamily="34" charset="0"/>
              </a:rPr>
              <a:t>retorno</a:t>
            </a:r>
            <a:r>
              <a:rPr lang="pt-BR" sz="2000" dirty="0">
                <a:latin typeface="Arial Narrow" panose="020B0606020202030204" pitchFamily="34" charset="0"/>
              </a:rPr>
              <a:t> da população de outras regiões que havia se instalado no Sudeste. Esse retorno, em geral, não representa uma opção, mas uma condição. Ele é resultante das péssimas condições de vida que boa parte dessas pessoas que migraram para essa região até o final do século XX encontrou, além da escassez de empregos e das relações de racismos regionais.</a:t>
            </a:r>
          </a:p>
          <a:p>
            <a:r>
              <a:rPr lang="pt-BR" sz="1000" dirty="0">
                <a:latin typeface="Arial Narrow" panose="020B0606020202030204" pitchFamily="34" charset="0"/>
              </a:rPr>
              <a:t/>
            </a:r>
            <a:br>
              <a:rPr lang="pt-BR" sz="1000" dirty="0">
                <a:latin typeface="Arial Narrow" panose="020B0606020202030204" pitchFamily="34" charset="0"/>
              </a:rPr>
            </a:br>
            <a:endParaRPr lang="pt-BR" sz="1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t-BR" sz="1000" dirty="0">
                <a:latin typeface="Arial Narrow" panose="020B0606020202030204" pitchFamily="34" charset="0"/>
              </a:rPr>
              <a:t/>
            </a:r>
            <a:br>
              <a:rPr lang="pt-BR" sz="1000" dirty="0">
                <a:latin typeface="Arial Narrow" panose="020B0606020202030204" pitchFamily="34" charset="0"/>
              </a:rPr>
            </a:br>
            <a:endParaRPr lang="pt-BR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Bolivianos, haitianos e venezuelanos – três casos de imigração no Brasil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sz="1600" dirty="0" smtClean="0">
                <a:latin typeface="Arial Narrow" panose="020B0606020202030204" pitchFamily="34" charset="0"/>
              </a:rPr>
              <a:t>As </a:t>
            </a:r>
            <a:r>
              <a:rPr lang="pt-BR" sz="1600" dirty="0">
                <a:latin typeface="Arial Narrow" panose="020B0606020202030204" pitchFamily="34" charset="0"/>
              </a:rPr>
              <a:t>condições socioeconômicas da Bolívia, os desastres naturais no Haiti e a instabilidade política e econômica da Venezuela podem ser descritos como os motivos principais para os fluxos migratórios de bolivianos, haitianos e venezuelanos para o Brasil. Tão diferentes entre si, eles têm mais em comum do que pensamos. Trata-se de imigrantes majoritariamente não reconhecidos como refugiados, buscando melhores condições de vida. </a:t>
            </a:r>
            <a:r>
              <a:rPr lang="pt-BR" sz="1600" b="1" dirty="0">
                <a:latin typeface="Arial Narrow" panose="020B0606020202030204" pitchFamily="34" charset="0"/>
              </a:rPr>
              <a:t>     </a:t>
            </a:r>
            <a:endParaRPr lang="pt-BR" sz="16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t-BR" sz="1400" b="1" dirty="0">
                <a:latin typeface="Arial Narrow" panose="020B0606020202030204" pitchFamily="34" charset="0"/>
              </a:rPr>
              <a:t>Quais são as razões para migrar</a:t>
            </a:r>
            <a:r>
              <a:rPr lang="pt-BR" sz="1400" b="1" dirty="0" smtClean="0">
                <a:latin typeface="Arial Narrow" panose="020B0606020202030204" pitchFamily="34" charset="0"/>
              </a:rPr>
              <a:t>?</a:t>
            </a:r>
          </a:p>
          <a:p>
            <a:pPr marL="0" indent="0">
              <a:buNone/>
            </a:pPr>
            <a:r>
              <a:rPr lang="pt-BR" sz="1400" b="1" dirty="0" smtClean="0">
                <a:latin typeface="Arial Narrow" panose="020B0606020202030204" pitchFamily="34" charset="0"/>
              </a:rPr>
              <a:t>Quantos </a:t>
            </a:r>
            <a:r>
              <a:rPr lang="pt-BR" sz="1400" b="1" dirty="0">
                <a:latin typeface="Arial Narrow" panose="020B0606020202030204" pitchFamily="34" charset="0"/>
              </a:rPr>
              <a:t>migraram para o </a:t>
            </a:r>
            <a:r>
              <a:rPr lang="pt-BR" sz="1400" b="1" dirty="0" smtClean="0">
                <a:latin typeface="Arial Narrow" panose="020B0606020202030204" pitchFamily="34" charset="0"/>
              </a:rPr>
              <a:t>Brasil?</a:t>
            </a:r>
          </a:p>
          <a:p>
            <a:pPr marL="0" indent="0">
              <a:buNone/>
            </a:pPr>
            <a:r>
              <a:rPr lang="pt-BR" sz="1400" b="1" dirty="0" smtClean="0">
                <a:latin typeface="Arial Narrow" panose="020B0606020202030204" pitchFamily="34" charset="0"/>
              </a:rPr>
              <a:t>Construções de gráficos.</a:t>
            </a:r>
          </a:p>
          <a:p>
            <a:pPr marL="0" indent="0">
              <a:buNone/>
            </a:pPr>
            <a:r>
              <a:rPr lang="pt-BR" sz="1600" dirty="0"/>
              <a:t/>
            </a:r>
            <a:br>
              <a:rPr lang="pt-BR" sz="1600" dirty="0"/>
            </a:br>
            <a:r>
              <a:rPr lang="pt-BR" sz="1600" b="1" dirty="0"/>
              <a:t>A resposta do governo </a:t>
            </a:r>
            <a:r>
              <a:rPr lang="pt-BR" sz="1600" b="1" dirty="0" smtClean="0"/>
              <a:t>brasileiro.</a:t>
            </a:r>
            <a:endParaRPr lang="pt-BR" sz="1600" b="1" dirty="0"/>
          </a:p>
          <a:p>
            <a:pPr marL="0" indent="0">
              <a:buNone/>
            </a:pPr>
            <a:r>
              <a:rPr lang="pt-BR" sz="1600" b="1" dirty="0"/>
              <a:t>Para uma política nacional de imigração no </a:t>
            </a:r>
            <a:r>
              <a:rPr lang="pt-BR" sz="1600" b="1" dirty="0" smtClean="0"/>
              <a:t>Brasil.</a:t>
            </a:r>
            <a:endParaRPr lang="pt-BR" sz="1600" b="1" dirty="0"/>
          </a:p>
          <a:p>
            <a:pPr marL="0" indent="0">
              <a:buNone/>
            </a:pPr>
            <a:r>
              <a:rPr lang="pt-BR" sz="1600" b="1" dirty="0"/>
              <a:t>A nova lei de </a:t>
            </a:r>
            <a:r>
              <a:rPr lang="pt-BR" sz="1600" b="1" dirty="0" smtClean="0"/>
              <a:t>migração no Brasil.</a:t>
            </a:r>
            <a:endParaRPr lang="pt-BR" sz="1600" b="1" dirty="0"/>
          </a:p>
          <a:p>
            <a:pPr marL="0" indent="0">
              <a:buNone/>
            </a:pP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>
                <a:latin typeface="Arial Narrow" panose="020B0606020202030204" pitchFamily="34" charset="0"/>
              </a:rPr>
              <a:t/>
            </a:r>
            <a:br>
              <a:rPr lang="pt-BR" sz="1600" dirty="0">
                <a:latin typeface="Arial Narrow" panose="020B0606020202030204" pitchFamily="34" charset="0"/>
              </a:rPr>
            </a:br>
            <a:r>
              <a:rPr lang="pt-BR" sz="1600" dirty="0"/>
              <a:t> Fala de Luiz Alberto Matos dos Santos, Coordenador Geral de Imigração do Ministério do Trabalho, durante o evento “Lançamento da plataforma #</a:t>
            </a:r>
            <a:r>
              <a:rPr lang="pt-BR" sz="1600" dirty="0" err="1"/>
              <a:t>observamigração</a:t>
            </a:r>
            <a:r>
              <a:rPr lang="pt-BR" sz="1600" dirty="0"/>
              <a:t>: impactos dos fluxos migratórios no Brasil” da FVG-DAPP em Rio de Janeiro (22 de novembro 2018).</a:t>
            </a:r>
          </a:p>
          <a:p>
            <a:r>
              <a:rPr lang="pt-BR" sz="1600" dirty="0"/>
              <a:t/>
            </a:r>
            <a:br>
              <a:rPr lang="pt-BR" sz="1600" dirty="0"/>
            </a:br>
            <a:endParaRPr lang="pt-B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1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xmlns="" id="{886292F1-1EEB-45C8-9998-FE3213D291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200" y="1735200"/>
            <a:ext cx="8172000" cy="4572000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Principais conceitos que você vai aprender:</a:t>
            </a:r>
          </a:p>
          <a:p>
            <a:r>
              <a:rPr lang="pt-BR" dirty="0"/>
              <a:t>Migrações internas;</a:t>
            </a:r>
          </a:p>
          <a:p>
            <a:r>
              <a:rPr lang="pt-BR" dirty="0"/>
              <a:t>Migrações de retorno;</a:t>
            </a:r>
          </a:p>
          <a:p>
            <a:r>
              <a:rPr lang="pt-BR" dirty="0"/>
              <a:t>Êxodo rural;</a:t>
            </a:r>
          </a:p>
          <a:p>
            <a:r>
              <a:rPr lang="pt-BR" dirty="0"/>
              <a:t>Migrações pendulares;</a:t>
            </a:r>
          </a:p>
          <a:p>
            <a:r>
              <a:rPr lang="pt-BR" dirty="0"/>
              <a:t>Transumância;</a:t>
            </a:r>
          </a:p>
          <a:p>
            <a:r>
              <a:rPr lang="pt-BR" dirty="0"/>
              <a:t>Migrações internacionais.</a:t>
            </a:r>
          </a:p>
        </p:txBody>
      </p:sp>
    </p:spTree>
    <p:extLst>
      <p:ext uri="{BB962C8B-B14F-4D97-AF65-F5344CB8AC3E}">
        <p14:creationId xmlns:p14="http://schemas.microsoft.com/office/powerpoint/2010/main" val="11607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Migrações internas regionais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BE5B536-882A-4B49-BC5D-7E0367AC9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52" y="1293515"/>
            <a:ext cx="7911095" cy="486144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D673E8D7-A5C0-4082-A7CD-984069B623F0}"/>
              </a:ext>
            </a:extLst>
          </p:cNvPr>
          <p:cNvSpPr/>
          <p:nvPr/>
        </p:nvSpPr>
        <p:spPr>
          <a:xfrm rot="16200000">
            <a:off x="7022442" y="2686010"/>
            <a:ext cx="3122738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Diego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Grandi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Shutterstock</a:t>
            </a:r>
            <a:endParaRPr lang="pt-BR" sz="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2A355F6-EBA9-4292-A614-170AF8F949FA}"/>
              </a:ext>
            </a:extLst>
          </p:cNvPr>
          <p:cNvSpPr/>
          <p:nvPr/>
        </p:nvSpPr>
        <p:spPr>
          <a:xfrm>
            <a:off x="616452" y="4564470"/>
            <a:ext cx="7911095" cy="1365728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rebuchet MS" panose="020B0603020202020204" pitchFamily="34" charset="0"/>
              </a:rPr>
              <a:t>Os deslocamentos populacionais mais expressivos no Brasil começaram a partir do século XVIII, com o desenvolvimento da atividade mineradora, no trecho do território formado pelo atual estado de Minas Gerais. </a:t>
            </a:r>
          </a:p>
        </p:txBody>
      </p:sp>
    </p:spTree>
    <p:extLst>
      <p:ext uri="{BB962C8B-B14F-4D97-AF65-F5344CB8AC3E}">
        <p14:creationId xmlns:p14="http://schemas.microsoft.com/office/powerpoint/2010/main" val="24306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Migrações internas regionais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BE5B536-882A-4B49-BC5D-7E0367AC9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52" y="1293515"/>
            <a:ext cx="7911095" cy="486144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D673E8D7-A5C0-4082-A7CD-984069B623F0}"/>
              </a:ext>
            </a:extLst>
          </p:cNvPr>
          <p:cNvSpPr/>
          <p:nvPr/>
        </p:nvSpPr>
        <p:spPr>
          <a:xfrm rot="16200000">
            <a:off x="7022442" y="2686010"/>
            <a:ext cx="3122738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Diego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Grandi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Shutterstock</a:t>
            </a:r>
            <a:endParaRPr lang="pt-BR" sz="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2A355F6-EBA9-4292-A614-170AF8F949FA}"/>
              </a:ext>
            </a:extLst>
          </p:cNvPr>
          <p:cNvSpPr/>
          <p:nvPr/>
        </p:nvSpPr>
        <p:spPr>
          <a:xfrm>
            <a:off x="616452" y="4564470"/>
            <a:ext cx="7911095" cy="1365728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rebuchet MS" panose="020B0603020202020204" pitchFamily="34" charset="0"/>
              </a:rPr>
              <a:t>A descoberta de ouro em Minas Gerais atraiu para a região milhares de pessoas em busca da nova fonte de riqueza. A mineração desenvolveu as cidades de Vila Rica (atual Ouro Preto), Mariana, Congonhas do Campo, São João </a:t>
            </a:r>
            <a:r>
              <a:rPr lang="pt-BR" dirty="0" err="1">
                <a:latin typeface="Trebuchet MS" panose="020B0603020202020204" pitchFamily="34" charset="0"/>
              </a:rPr>
              <a:t>del</a:t>
            </a:r>
            <a:r>
              <a:rPr lang="pt-BR" dirty="0">
                <a:latin typeface="Trebuchet MS" panose="020B0603020202020204" pitchFamily="34" charset="0"/>
              </a:rPr>
              <a:t> Rei, Sabará e Tiradentes, entre outras.</a:t>
            </a:r>
          </a:p>
        </p:txBody>
      </p:sp>
    </p:spTree>
    <p:extLst>
      <p:ext uri="{BB962C8B-B14F-4D97-AF65-F5344CB8AC3E}">
        <p14:creationId xmlns:p14="http://schemas.microsoft.com/office/powerpoint/2010/main" val="16819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Migrações internas regionais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BE5B536-882A-4B49-BC5D-7E0367AC9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52" y="1293515"/>
            <a:ext cx="7911095" cy="486144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D673E8D7-A5C0-4082-A7CD-984069B623F0}"/>
              </a:ext>
            </a:extLst>
          </p:cNvPr>
          <p:cNvSpPr/>
          <p:nvPr/>
        </p:nvSpPr>
        <p:spPr>
          <a:xfrm rot="16200000">
            <a:off x="7022442" y="2686010"/>
            <a:ext cx="3122738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Diego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Grandi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Shutterstock</a:t>
            </a:r>
            <a:endParaRPr lang="pt-BR" sz="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2A355F6-EBA9-4292-A614-170AF8F949FA}"/>
              </a:ext>
            </a:extLst>
          </p:cNvPr>
          <p:cNvSpPr/>
          <p:nvPr/>
        </p:nvSpPr>
        <p:spPr>
          <a:xfrm>
            <a:off x="616452" y="4339712"/>
            <a:ext cx="7911095" cy="159048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rebuchet MS" panose="020B0603020202020204" pitchFamily="34" charset="0"/>
              </a:rPr>
              <a:t>No Sudeste, o acúmulo de capitais gerado pelo ciclo do café incentivou a industrialização, principalmente no estado de São Paulo, onde se concentrou a maioria das fábricas, a maior parcela da população empregada nas indústrias e, ainda, a maior parte da receita gerada pela produção industrial brasileira.</a:t>
            </a:r>
          </a:p>
        </p:txBody>
      </p:sp>
    </p:spTree>
    <p:extLst>
      <p:ext uri="{BB962C8B-B14F-4D97-AF65-F5344CB8AC3E}">
        <p14:creationId xmlns:p14="http://schemas.microsoft.com/office/powerpoint/2010/main" val="340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Migrações internas regionais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BE5B536-882A-4B49-BC5D-7E0367AC9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52" y="1293515"/>
            <a:ext cx="7911095" cy="486144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D673E8D7-A5C0-4082-A7CD-984069B623F0}"/>
              </a:ext>
            </a:extLst>
          </p:cNvPr>
          <p:cNvSpPr/>
          <p:nvPr/>
        </p:nvSpPr>
        <p:spPr>
          <a:xfrm rot="16200000">
            <a:off x="7022442" y="2686010"/>
            <a:ext cx="3122738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Diego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Grandi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Shutterstock</a:t>
            </a:r>
            <a:endParaRPr lang="pt-BR" sz="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2A355F6-EBA9-4292-A614-170AF8F949FA}"/>
              </a:ext>
            </a:extLst>
          </p:cNvPr>
          <p:cNvSpPr/>
          <p:nvPr/>
        </p:nvSpPr>
        <p:spPr>
          <a:xfrm>
            <a:off x="616452" y="4639112"/>
            <a:ext cx="7911095" cy="129108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rebuchet MS" panose="020B0603020202020204" pitchFamily="34" charset="0"/>
              </a:rPr>
              <a:t>O desenvolvimento industrial atraiu milhões de pessoas, que vinham para a cidade de São Paulo em busca de empregos e oportunidades. A maioria dos migrantes sempre foi de nordestinos.</a:t>
            </a:r>
          </a:p>
        </p:txBody>
      </p:sp>
    </p:spTree>
    <p:extLst>
      <p:ext uri="{BB962C8B-B14F-4D97-AF65-F5344CB8AC3E}">
        <p14:creationId xmlns:p14="http://schemas.microsoft.com/office/powerpoint/2010/main" val="3430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Migrações internas regionais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BE5B536-882A-4B49-BC5D-7E0367AC9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52" y="1293515"/>
            <a:ext cx="7911095" cy="486144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D673E8D7-A5C0-4082-A7CD-984069B623F0}"/>
              </a:ext>
            </a:extLst>
          </p:cNvPr>
          <p:cNvSpPr/>
          <p:nvPr/>
        </p:nvSpPr>
        <p:spPr>
          <a:xfrm rot="16200000">
            <a:off x="7022442" y="2686010"/>
            <a:ext cx="3122738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Diego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Grandi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Shutterstock</a:t>
            </a:r>
            <a:endParaRPr lang="pt-BR" sz="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2A355F6-EBA9-4292-A614-170AF8F949FA}"/>
              </a:ext>
            </a:extLst>
          </p:cNvPr>
          <p:cNvSpPr/>
          <p:nvPr/>
        </p:nvSpPr>
        <p:spPr>
          <a:xfrm>
            <a:off x="616452" y="5276674"/>
            <a:ext cx="7911095" cy="653523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rebuchet MS" panose="020B0603020202020204" pitchFamily="34" charset="0"/>
              </a:rPr>
              <a:t>Na imagem, rua de casas coloniais coloridas em Tiradentes, Minas Gerais.</a:t>
            </a:r>
          </a:p>
        </p:txBody>
      </p:sp>
    </p:spTree>
    <p:extLst>
      <p:ext uri="{BB962C8B-B14F-4D97-AF65-F5344CB8AC3E}">
        <p14:creationId xmlns:p14="http://schemas.microsoft.com/office/powerpoint/2010/main" val="16307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65F0448-6D6B-4184-9E5E-546ED0913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74075"/>
            <a:ext cx="8312727" cy="4863523"/>
          </a:xfrm>
          <a:prstGeom prst="rect">
            <a:avLst/>
          </a:prstGeom>
        </p:spPr>
      </p:pic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EBC766"/>
                </a:solidFill>
              </a:rPr>
              <a:t>Migrações internas regionais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D673E8D7-A5C0-4082-A7CD-984069B623F0}"/>
              </a:ext>
            </a:extLst>
          </p:cNvPr>
          <p:cNvSpPr/>
          <p:nvPr/>
        </p:nvSpPr>
        <p:spPr>
          <a:xfrm rot="16200000">
            <a:off x="7223778" y="2660843"/>
            <a:ext cx="3122738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gary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yim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Shutterstock</a:t>
            </a:r>
            <a:endParaRPr lang="pt-BR" sz="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525DD60-C1FB-4EDE-885A-D3F8B11EE58B}"/>
              </a:ext>
            </a:extLst>
          </p:cNvPr>
          <p:cNvSpPr/>
          <p:nvPr/>
        </p:nvSpPr>
        <p:spPr>
          <a:xfrm>
            <a:off x="415636" y="1502485"/>
            <a:ext cx="8312727" cy="1365728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rebuchet MS" panose="020B0603020202020204" pitchFamily="34" charset="0"/>
              </a:rPr>
              <a:t>A chegada à Presidência da República do mineiro Juscelino Kubitschek de Oliveira (1956-1961) trouxe novo dinamismo ao país. Logo no início de seu mandato, o presidente elaborou um conjunto de propostas que foi batizado de Plano de Metas, cujo slogan era “cinquenta anos em cinco”.</a:t>
            </a:r>
          </a:p>
        </p:txBody>
      </p:sp>
    </p:spTree>
    <p:extLst>
      <p:ext uri="{BB962C8B-B14F-4D97-AF65-F5344CB8AC3E}">
        <p14:creationId xmlns:p14="http://schemas.microsoft.com/office/powerpoint/2010/main" val="11703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s de slides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1138</Words>
  <Application>Microsoft Office PowerPoint</Application>
  <PresentationFormat>Apresentação na tela (4:3)</PresentationFormat>
  <Paragraphs>100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Modelos de slides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Ético</dc:creator>
  <cp:lastModifiedBy>Usuario</cp:lastModifiedBy>
  <cp:revision>72</cp:revision>
  <dcterms:created xsi:type="dcterms:W3CDTF">2017-10-06T20:41:42Z</dcterms:created>
  <dcterms:modified xsi:type="dcterms:W3CDTF">2020-03-05T14:31:22Z</dcterms:modified>
</cp:coreProperties>
</file>